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70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0" d="100"/>
          <a:sy n="70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1372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0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1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44037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1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72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10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43305"/>
      </p:ext>
    </p:extLst>
  </p:cSld>
  <p:clrMapOvr>
    <a:masterClrMapping/>
  </p:clrMapOvr>
</p:notes>
</file>

<file path=ppt/notesSlides/notesSlide1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90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91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11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02514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29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30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2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254182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42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43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3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431586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59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60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4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27836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83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84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5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18884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04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05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6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23519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21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22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7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486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38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39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8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74689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8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59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9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8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25153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79569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6925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2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4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18371543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1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3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116132657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31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3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33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07777654"/>
      </p:ext>
    </p:extLst>
  </p:cSld>
  <p:clrMapOvr>
    <a:masterClrMapping xmlns:a="http://schemas.openxmlformats.org/drawingml/2006/main"/>
  </p:clrMapOvr>
</p:sldLayout>
</file>

<file path=ppt/slideLayouts/slideLayout15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44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4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46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07605002"/>
      </p:ext>
    </p:extLst>
  </p:cSld>
  <p:clrMapOvr>
    <a:masterClrMapping xmlns:a="http://schemas.openxmlformats.org/drawingml/2006/main"/>
  </p:clrMapOvr>
</p:sldLayout>
</file>

<file path=ppt/slideLayouts/slideLayout16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61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6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63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12576246"/>
      </p:ext>
    </p:extLst>
  </p:cSld>
  <p:clrMapOvr>
    <a:masterClrMapping xmlns:a="http://schemas.openxmlformats.org/drawingml/2006/main"/>
  </p:clrMapOvr>
</p:sldLayout>
</file>

<file path=ppt/slideLayouts/slideLayout17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85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8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87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76791183"/>
      </p:ext>
    </p:extLst>
  </p:cSld>
  <p:clrMapOvr>
    <a:masterClrMapping xmlns:a="http://schemas.openxmlformats.org/drawingml/2006/main"/>
  </p:clrMapOvr>
</p:sldLayout>
</file>

<file path=ppt/slideLayouts/slideLayout18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06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0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08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92053814"/>
      </p:ext>
    </p:extLst>
  </p:cSld>
  <p:clrMapOvr>
    <a:masterClrMapping xmlns:a="http://schemas.openxmlformats.org/drawingml/2006/main"/>
  </p:clrMapOvr>
</p:sldLayout>
</file>

<file path=ppt/slideLayouts/slideLayout19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23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2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25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04341858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0922"/>
      </p:ext>
    </p:extLst>
  </p:cSld>
  <p:clrMapOvr>
    <a:masterClrMapping xmlns:a="http://schemas.openxmlformats.org/drawingml/2006/main"/>
  </p:clrMapOvr>
</p:sldLayout>
</file>

<file path=ppt/slideLayouts/slideLayout20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40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4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42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08507185"/>
      </p:ext>
    </p:extLst>
  </p:cSld>
  <p:clrMapOvr>
    <a:masterClrMapping xmlns:a="http://schemas.openxmlformats.org/drawingml/2006/main"/>
  </p:clrMapOvr>
</p:sldLayout>
</file>

<file path=ppt/slideLayouts/slideLayout21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60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6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62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75844486"/>
      </p:ext>
    </p:extLst>
  </p:cSld>
  <p:clrMapOvr>
    <a:masterClrMapping xmlns:a="http://schemas.openxmlformats.org/drawingml/2006/main"/>
  </p:clrMapOvr>
</p:sldLayout>
</file>

<file path=ppt/slideLayouts/slideLayout2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73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7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252222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75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1628983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69933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95158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549731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685985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095663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8855316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2640325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9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3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17.png"/><Relationship Id="rId2" Type="http://schemas.openxmlformats.org/officeDocument/2006/relationships/image" Target="../media/18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6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8.png"/><Relationship Id="rId2" Type="http://schemas.openxmlformats.org/officeDocument/2006/relationships/image" Target="../media/9.png"/><Relationship Id="rId3" Type="http://schemas.openxmlformats.org/officeDocument/2006/relationships/image" Target="../media/10.png"/><Relationship Id="rId4" Type="http://schemas.openxmlformats.org/officeDocument/2006/relationships/image" Target="../media/11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12.png"/><Relationship Id="rId2" Type="http://schemas.openxmlformats.org/officeDocument/2006/relationships/image" Target="../media/13.png"/><Relationship Id="rId3" Type="http://schemas.openxmlformats.org/officeDocument/2006/relationships/image" Target="../media/14.png"/><Relationship Id="rId4" Type="http://schemas.openxmlformats.org/officeDocument/2006/relationships/image" Target="../media/15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" name="矩形"/>
          <p:cNvSpPr>
            <a:spLocks/>
          </p:cNvSpPr>
          <p:nvPr/>
        </p:nvSpPr>
        <p:spPr>
          <a:xfrm rot="0">
            <a:off x="837724" y="1903452"/>
            <a:ext cx="7468553" cy="29146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7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100" b="1" i="0" u="none" strike="noStrike" kern="0" cap="none" spc="-184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Trash Classification Using Machine Learnin</a:t>
            </a:r>
            <a:r>
              <a:rPr lang="en-US" altLang="zh-CN" sz="6100" b="1" i="0" u="none" strike="noStrike" kern="0" cap="none" spc="-184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g</a:t>
            </a:r>
            <a:endParaRPr lang="zh-CN" altLang="en-US" sz="61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" name="矩形"/>
          <p:cNvSpPr>
            <a:spLocks/>
          </p:cNvSpPr>
          <p:nvPr/>
        </p:nvSpPr>
        <p:spPr>
          <a:xfrm rot="0">
            <a:off x="837724" y="5177076"/>
            <a:ext cx="7468553" cy="11490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Waste management is a critical aspect of environmental sustainability, and accurate trash classification plays a crucial role in efficient recycling and waste disposal.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23936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"/>
          <p:cNvSpPr>
            <a:spLocks/>
          </p:cNvSpPr>
          <p:nvPr/>
        </p:nvSpPr>
        <p:spPr>
          <a:xfrm rot="0">
            <a:off x="837724" y="796766"/>
            <a:ext cx="6373654" cy="7040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Evaluation on Test Images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64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37724" y="1979533"/>
            <a:ext cx="6297930" cy="38923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5" name="矩形"/>
          <p:cNvSpPr>
            <a:spLocks/>
          </p:cNvSpPr>
          <p:nvPr/>
        </p:nvSpPr>
        <p:spPr>
          <a:xfrm rot="0">
            <a:off x="837724" y="6171128"/>
            <a:ext cx="2816185" cy="3519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Plastic Bottle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66" name="矩形"/>
          <p:cNvSpPr>
            <a:spLocks/>
          </p:cNvSpPr>
          <p:nvPr/>
        </p:nvSpPr>
        <p:spPr>
          <a:xfrm rot="0">
            <a:off x="837724" y="6666667"/>
            <a:ext cx="6297930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The model correctly identifies the plastic bottle with a prediction probability of over 90%.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67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494627" y="1979533"/>
            <a:ext cx="6298049" cy="38923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8" name="矩形"/>
          <p:cNvSpPr>
            <a:spLocks/>
          </p:cNvSpPr>
          <p:nvPr/>
        </p:nvSpPr>
        <p:spPr>
          <a:xfrm rot="0">
            <a:off x="7494627" y="6171128"/>
            <a:ext cx="2816184" cy="3519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Glass Jar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69" name="矩形"/>
          <p:cNvSpPr>
            <a:spLocks/>
          </p:cNvSpPr>
          <p:nvPr/>
        </p:nvSpPr>
        <p:spPr>
          <a:xfrm rot="0">
            <a:off x="7494627" y="6666667"/>
            <a:ext cx="6298049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The model correctly identifies the glass jar with a prediction probability of over 90%.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19996"/>
      </p:ext>
    </p:ext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矩形"/>
          <p:cNvSpPr>
            <a:spLocks/>
          </p:cNvSpPr>
          <p:nvPr/>
        </p:nvSpPr>
        <p:spPr>
          <a:xfrm rot="0">
            <a:off x="837724" y="1550194"/>
            <a:ext cx="5632490" cy="70401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Team Members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77" name="圆角矩形"/>
          <p:cNvSpPr>
            <a:spLocks/>
          </p:cNvSpPr>
          <p:nvPr/>
        </p:nvSpPr>
        <p:spPr>
          <a:xfrm rot="0">
            <a:off x="837724" y="2732961"/>
            <a:ext cx="4158734" cy="1899047"/>
          </a:xfrm>
          <a:prstGeom prst="roundRect">
            <a:avLst>
              <a:gd name="adj" fmla="val 5296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78" name="矩形"/>
          <p:cNvSpPr>
            <a:spLocks/>
          </p:cNvSpPr>
          <p:nvPr/>
        </p:nvSpPr>
        <p:spPr>
          <a:xfrm rot="0">
            <a:off x="1084659" y="2979896"/>
            <a:ext cx="2816184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Rudraraju</a:t>
            </a: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 </a:t>
            </a: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sathvik</a:t>
            </a: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 </a:t>
            </a: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varma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79" name="矩形"/>
          <p:cNvSpPr>
            <a:spLocks/>
          </p:cNvSpPr>
          <p:nvPr/>
        </p:nvSpPr>
        <p:spPr>
          <a:xfrm rot="0">
            <a:off x="1084659" y="3475434"/>
            <a:ext cx="3664863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E23CSEU0439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0" name="矩形"/>
          <p:cNvSpPr>
            <a:spLocks/>
          </p:cNvSpPr>
          <p:nvPr/>
        </p:nvSpPr>
        <p:spPr>
          <a:xfrm rot="0">
            <a:off x="1084659" y="4002048"/>
            <a:ext cx="3664863" cy="383024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81" name="圆角矩形"/>
          <p:cNvSpPr>
            <a:spLocks/>
          </p:cNvSpPr>
          <p:nvPr/>
        </p:nvSpPr>
        <p:spPr>
          <a:xfrm rot="0">
            <a:off x="5235772" y="2732961"/>
            <a:ext cx="4158734" cy="1899047"/>
          </a:xfrm>
          <a:prstGeom prst="roundRect">
            <a:avLst>
              <a:gd name="adj" fmla="val 5296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82" name="矩形"/>
          <p:cNvSpPr>
            <a:spLocks/>
          </p:cNvSpPr>
          <p:nvPr/>
        </p:nvSpPr>
        <p:spPr>
          <a:xfrm rot="0">
            <a:off x="5482709" y="2979896"/>
            <a:ext cx="2816184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Leena </a:t>
            </a: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Calibri" pitchFamily="0" charset="0"/>
              </a:rPr>
              <a:t>kaushik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3" name="矩形"/>
          <p:cNvSpPr>
            <a:spLocks/>
          </p:cNvSpPr>
          <p:nvPr/>
        </p:nvSpPr>
        <p:spPr>
          <a:xfrm rot="0">
            <a:off x="5482709" y="3475434"/>
            <a:ext cx="3664863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E23CSEU0444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4" name="圆角矩形"/>
          <p:cNvSpPr>
            <a:spLocks/>
          </p:cNvSpPr>
          <p:nvPr/>
        </p:nvSpPr>
        <p:spPr>
          <a:xfrm rot="0">
            <a:off x="9633823" y="2732961"/>
            <a:ext cx="4158734" cy="1899047"/>
          </a:xfrm>
          <a:prstGeom prst="roundRect">
            <a:avLst>
              <a:gd name="adj" fmla="val 5296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85" name="矩形"/>
          <p:cNvSpPr>
            <a:spLocks/>
          </p:cNvSpPr>
          <p:nvPr/>
        </p:nvSpPr>
        <p:spPr>
          <a:xfrm rot="0">
            <a:off x="9880759" y="2979896"/>
            <a:ext cx="3664863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等线" pitchFamily="0" charset="0"/>
                <a:cs typeface="Calibri" pitchFamily="0" charset="0"/>
              </a:rPr>
              <a:t>Bhavya </a:t>
            </a:r>
            <a:r>
              <a:rPr lang="en-US" altLang="zh-CN" sz="1850" b="1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等线" pitchFamily="0" charset="0"/>
                <a:cs typeface="Calibri" pitchFamily="0" charset="0"/>
              </a:rPr>
              <a:t>bhutani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6" name="矩形"/>
          <p:cNvSpPr>
            <a:spLocks/>
          </p:cNvSpPr>
          <p:nvPr/>
        </p:nvSpPr>
        <p:spPr>
          <a:xfrm rot="0">
            <a:off x="9880759" y="3506510"/>
            <a:ext cx="3664863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E23CSEU0123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7" name="矩形"/>
          <p:cNvSpPr>
            <a:spLocks/>
          </p:cNvSpPr>
          <p:nvPr/>
        </p:nvSpPr>
        <p:spPr>
          <a:xfrm rot="0">
            <a:off x="837724" y="4990981"/>
            <a:ext cx="4505920" cy="56328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1" i="0" u="none" strike="noStrike" kern="0" cap="none" spc="-106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Thank You</a:t>
            </a:r>
            <a:endParaRPr lang="zh-CN" altLang="en-US" sz="35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8" name="矩形"/>
          <p:cNvSpPr>
            <a:spLocks/>
          </p:cNvSpPr>
          <p:nvPr/>
        </p:nvSpPr>
        <p:spPr>
          <a:xfrm rot="0">
            <a:off x="837724" y="5913238"/>
            <a:ext cx="12954952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We would like to express our sincere gratitude for your interest in our project. Your feedback and support have been invaluable.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9506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" name="矩形"/>
          <p:cNvSpPr>
            <a:spLocks/>
          </p:cNvSpPr>
          <p:nvPr/>
        </p:nvSpPr>
        <p:spPr>
          <a:xfrm rot="0">
            <a:off x="6324124" y="1006316"/>
            <a:ext cx="7468552" cy="14080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Introduction: Importance of Waste Management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6" name="圆角矩形"/>
          <p:cNvSpPr>
            <a:spLocks/>
          </p:cNvSpPr>
          <p:nvPr/>
        </p:nvSpPr>
        <p:spPr>
          <a:xfrm rot="0">
            <a:off x="6324124" y="3042523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7" name="矩形"/>
          <p:cNvSpPr>
            <a:spLocks/>
          </p:cNvSpPr>
          <p:nvPr/>
        </p:nvSpPr>
        <p:spPr>
          <a:xfrm rot="0">
            <a:off x="6530816" y="3142774"/>
            <a:ext cx="125135" cy="337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1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8" name="矩形"/>
          <p:cNvSpPr>
            <a:spLocks/>
          </p:cNvSpPr>
          <p:nvPr/>
        </p:nvSpPr>
        <p:spPr>
          <a:xfrm rot="0">
            <a:off x="7101959" y="3042523"/>
            <a:ext cx="2816184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Environmental Impact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9" name="矩形"/>
          <p:cNvSpPr>
            <a:spLocks/>
          </p:cNvSpPr>
          <p:nvPr/>
        </p:nvSpPr>
        <p:spPr>
          <a:xfrm rot="0">
            <a:off x="7101959" y="3538061"/>
            <a:ext cx="2836783" cy="19151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Improper waste disposal contributes to pollution, greenhouse gas emissions, and habitat destruction.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0" name="圆角矩形"/>
          <p:cNvSpPr>
            <a:spLocks/>
          </p:cNvSpPr>
          <p:nvPr/>
        </p:nvSpPr>
        <p:spPr>
          <a:xfrm rot="0">
            <a:off x="10178058" y="3042523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21" name="矩形"/>
          <p:cNvSpPr>
            <a:spLocks/>
          </p:cNvSpPr>
          <p:nvPr/>
        </p:nvSpPr>
        <p:spPr>
          <a:xfrm rot="0">
            <a:off x="10349032" y="3142774"/>
            <a:ext cx="196572" cy="337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2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2" name="矩形"/>
          <p:cNvSpPr>
            <a:spLocks/>
          </p:cNvSpPr>
          <p:nvPr/>
        </p:nvSpPr>
        <p:spPr>
          <a:xfrm rot="0">
            <a:off x="10955893" y="3042523"/>
            <a:ext cx="2836782" cy="703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Resource Conservation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3" name="矩形"/>
          <p:cNvSpPr>
            <a:spLocks/>
          </p:cNvSpPr>
          <p:nvPr/>
        </p:nvSpPr>
        <p:spPr>
          <a:xfrm rot="0">
            <a:off x="10955893" y="3890010"/>
            <a:ext cx="2836782" cy="15320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Recycling valuable materials reduces the need for extraction of new resources.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4" name="圆角矩形"/>
          <p:cNvSpPr>
            <a:spLocks/>
          </p:cNvSpPr>
          <p:nvPr/>
        </p:nvSpPr>
        <p:spPr>
          <a:xfrm rot="0">
            <a:off x="6324124" y="5961697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25" name="矩形"/>
          <p:cNvSpPr>
            <a:spLocks/>
          </p:cNvSpPr>
          <p:nvPr/>
        </p:nvSpPr>
        <p:spPr>
          <a:xfrm rot="0">
            <a:off x="6497122" y="6061948"/>
            <a:ext cx="192524" cy="3378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3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6" name="矩形"/>
          <p:cNvSpPr>
            <a:spLocks/>
          </p:cNvSpPr>
          <p:nvPr/>
        </p:nvSpPr>
        <p:spPr>
          <a:xfrm rot="0">
            <a:off x="7101959" y="5961697"/>
            <a:ext cx="2816184" cy="3519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Public Health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7" name="矩形"/>
          <p:cNvSpPr>
            <a:spLocks/>
          </p:cNvSpPr>
          <p:nvPr/>
        </p:nvSpPr>
        <p:spPr>
          <a:xfrm rot="0">
            <a:off x="7101959" y="6457236"/>
            <a:ext cx="6690717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Efficient waste management prevents the spread of diseases and improves sanitation.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09755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"/>
          <p:cNvSpPr>
            <a:spLocks/>
          </p:cNvSpPr>
          <p:nvPr/>
        </p:nvSpPr>
        <p:spPr>
          <a:xfrm rot="0">
            <a:off x="837724" y="2294215"/>
            <a:ext cx="12165687" cy="7040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Problem Statement: Accurate Trash Identification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5" name="矩形"/>
          <p:cNvSpPr>
            <a:spLocks/>
          </p:cNvSpPr>
          <p:nvPr/>
        </p:nvSpPr>
        <p:spPr>
          <a:xfrm rot="0">
            <a:off x="837724" y="3596521"/>
            <a:ext cx="2816185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Manual Sorting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6" name="矩形"/>
          <p:cNvSpPr>
            <a:spLocks/>
          </p:cNvSpPr>
          <p:nvPr/>
        </p:nvSpPr>
        <p:spPr>
          <a:xfrm rot="0">
            <a:off x="837724" y="4187785"/>
            <a:ext cx="3928586" cy="11490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Manual sorting is time-consuming, labor-intensive, and prone to human error.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7" name="矩形"/>
          <p:cNvSpPr>
            <a:spLocks/>
          </p:cNvSpPr>
          <p:nvPr/>
        </p:nvSpPr>
        <p:spPr>
          <a:xfrm rot="0">
            <a:off x="5357813" y="3596521"/>
            <a:ext cx="2816184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Inconsistent Labeling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8" name="矩形"/>
          <p:cNvSpPr>
            <a:spLocks/>
          </p:cNvSpPr>
          <p:nvPr/>
        </p:nvSpPr>
        <p:spPr>
          <a:xfrm rot="0">
            <a:off x="5357813" y="4187785"/>
            <a:ext cx="3928585" cy="11490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Variations in trash types and labeling practices can lead to inaccurate classification.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9" name="矩形"/>
          <p:cNvSpPr>
            <a:spLocks/>
          </p:cNvSpPr>
          <p:nvPr/>
        </p:nvSpPr>
        <p:spPr>
          <a:xfrm rot="0">
            <a:off x="9877902" y="3596521"/>
            <a:ext cx="3042761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Environmental Concerns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0" name="矩形"/>
          <p:cNvSpPr>
            <a:spLocks/>
          </p:cNvSpPr>
          <p:nvPr/>
        </p:nvSpPr>
        <p:spPr>
          <a:xfrm rot="0">
            <a:off x="9877902" y="4187785"/>
            <a:ext cx="3928586" cy="15320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Misclassified waste can contaminate recycling streams and reduce the effectiveness of waste management systems.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09371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48" name="矩形"/>
          <p:cNvSpPr>
            <a:spLocks/>
          </p:cNvSpPr>
          <p:nvPr/>
        </p:nvSpPr>
        <p:spPr>
          <a:xfrm rot="0">
            <a:off x="6324124" y="781644"/>
            <a:ext cx="7468552" cy="14080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Proposed Solution: Computer Vision Techniques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9" name="圆角矩形"/>
          <p:cNvSpPr>
            <a:spLocks/>
          </p:cNvSpPr>
          <p:nvPr/>
        </p:nvSpPr>
        <p:spPr>
          <a:xfrm rot="0">
            <a:off x="6324124" y="2548652"/>
            <a:ext cx="3614618" cy="2904530"/>
          </a:xfrm>
          <a:prstGeom prst="roundRect">
            <a:avLst>
              <a:gd name="adj" fmla="val 3462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50" name="矩形"/>
          <p:cNvSpPr>
            <a:spLocks/>
          </p:cNvSpPr>
          <p:nvPr/>
        </p:nvSpPr>
        <p:spPr>
          <a:xfrm rot="0">
            <a:off x="6571058" y="2795587"/>
            <a:ext cx="2816184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Recognition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1" name="矩形"/>
          <p:cNvSpPr>
            <a:spLocks/>
          </p:cNvSpPr>
          <p:nvPr/>
        </p:nvSpPr>
        <p:spPr>
          <a:xfrm rot="0">
            <a:off x="6571058" y="3291126"/>
            <a:ext cx="3120747" cy="19151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Computer vision algorithms can automatically identify and classify different types of trash based on visual features.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2" name="圆角矩形"/>
          <p:cNvSpPr>
            <a:spLocks/>
          </p:cNvSpPr>
          <p:nvPr/>
        </p:nvSpPr>
        <p:spPr>
          <a:xfrm rot="0">
            <a:off x="10178058" y="2548652"/>
            <a:ext cx="3614617" cy="2904530"/>
          </a:xfrm>
          <a:prstGeom prst="roundRect">
            <a:avLst>
              <a:gd name="adj" fmla="val 3462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53" name="矩形"/>
          <p:cNvSpPr>
            <a:spLocks/>
          </p:cNvSpPr>
          <p:nvPr/>
        </p:nvSpPr>
        <p:spPr>
          <a:xfrm rot="0">
            <a:off x="10424993" y="2795587"/>
            <a:ext cx="2816185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Real-Time Processing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4" name="矩形"/>
          <p:cNvSpPr>
            <a:spLocks/>
          </p:cNvSpPr>
          <p:nvPr/>
        </p:nvSpPr>
        <p:spPr>
          <a:xfrm rot="0">
            <a:off x="10424993" y="3291126"/>
            <a:ext cx="3120747" cy="19151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Real-time classification allows for immediate feedback and efficient sorting at waste collection points.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5" name="圆角矩形"/>
          <p:cNvSpPr>
            <a:spLocks/>
          </p:cNvSpPr>
          <p:nvPr/>
        </p:nvSpPr>
        <p:spPr>
          <a:xfrm rot="0">
            <a:off x="6324124" y="5692496"/>
            <a:ext cx="7468552" cy="1755458"/>
          </a:xfrm>
          <a:prstGeom prst="roundRect">
            <a:avLst>
              <a:gd name="adj" fmla="val 5726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56" name="矩形"/>
          <p:cNvSpPr>
            <a:spLocks/>
          </p:cNvSpPr>
          <p:nvPr/>
        </p:nvSpPr>
        <p:spPr>
          <a:xfrm rot="0">
            <a:off x="6571058" y="5939433"/>
            <a:ext cx="2816184" cy="3519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Data-Driven Approach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7" name="矩形"/>
          <p:cNvSpPr>
            <a:spLocks/>
          </p:cNvSpPr>
          <p:nvPr/>
        </p:nvSpPr>
        <p:spPr>
          <a:xfrm rot="0">
            <a:off x="6571058" y="6434971"/>
            <a:ext cx="6974680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Machine learning models can continuously learn and improve their accuracy with more data.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4087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5" name="矩形"/>
          <p:cNvSpPr>
            <a:spLocks/>
          </p:cNvSpPr>
          <p:nvPr/>
        </p:nvSpPr>
        <p:spPr>
          <a:xfrm rot="0">
            <a:off x="742236" y="1119783"/>
            <a:ext cx="7496294" cy="6236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00" b="1" i="0" u="none" strike="noStrike" kern="0" cap="none" spc="-118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Data Collection and Preprocessing</a:t>
            </a:r>
            <a:endParaRPr lang="zh-CN" altLang="en-US" sz="39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6" name="圆角矩形"/>
          <p:cNvSpPr>
            <a:spLocks/>
          </p:cNvSpPr>
          <p:nvPr/>
        </p:nvSpPr>
        <p:spPr>
          <a:xfrm rot="0">
            <a:off x="1048822" y="2061448"/>
            <a:ext cx="22860" cy="5048250"/>
          </a:xfrm>
          <a:prstGeom prst="roundRect">
            <a:avLst>
              <a:gd name="adj" fmla="val 389625"/>
            </a:avLst>
          </a:prstGeom>
          <a:solidFill>
            <a:srgbClr val="971B55"/>
          </a:solidFill>
          <a:ln w="12700" cmpd="sng" cap="flat">
            <a:noFill/>
            <a:prstDash val="solid"/>
            <a:miter/>
          </a:ln>
        </p:spPr>
      </p:sp>
      <p:sp>
        <p:nvSpPr>
          <p:cNvPr id="67" name="圆角矩形"/>
          <p:cNvSpPr>
            <a:spLocks/>
          </p:cNvSpPr>
          <p:nvPr/>
        </p:nvSpPr>
        <p:spPr>
          <a:xfrm rot="0">
            <a:off x="1275932" y="2526983"/>
            <a:ext cx="742236" cy="22859"/>
          </a:xfrm>
          <a:prstGeom prst="roundRect">
            <a:avLst>
              <a:gd name="adj" fmla="val 389625"/>
            </a:avLst>
          </a:prstGeom>
          <a:solidFill>
            <a:srgbClr val="971B55"/>
          </a:solidFill>
          <a:ln w="12700" cmpd="sng" cap="flat">
            <a:noFill/>
            <a:prstDash val="solid"/>
            <a:miter/>
          </a:ln>
        </p:spPr>
      </p:sp>
      <p:sp>
        <p:nvSpPr>
          <p:cNvPr id="68" name="圆角矩形"/>
          <p:cNvSpPr>
            <a:spLocks/>
          </p:cNvSpPr>
          <p:nvPr/>
        </p:nvSpPr>
        <p:spPr>
          <a:xfrm rot="0">
            <a:off x="821710" y="2299930"/>
            <a:ext cx="477083" cy="477082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69" name="矩形"/>
          <p:cNvSpPr>
            <a:spLocks/>
          </p:cNvSpPr>
          <p:nvPr/>
        </p:nvSpPr>
        <p:spPr>
          <a:xfrm rot="0">
            <a:off x="1004828" y="2388751"/>
            <a:ext cx="110847" cy="2994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50" b="1" i="0" u="none" strike="noStrike" kern="0" cap="none" spc="-71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1</a:t>
            </a:r>
            <a:endParaRPr lang="zh-CN" altLang="en-US" sz="23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0" name="矩形"/>
          <p:cNvSpPr>
            <a:spLocks/>
          </p:cNvSpPr>
          <p:nvPr/>
        </p:nvSpPr>
        <p:spPr>
          <a:xfrm rot="0">
            <a:off x="2226588" y="2273498"/>
            <a:ext cx="2494836" cy="3117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1" i="0" u="none" strike="noStrike" kern="0" cap="none" spc="-59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Acquisition</a:t>
            </a:r>
            <a:endParaRPr lang="zh-CN" altLang="en-US" sz="19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 rot="0">
            <a:off x="2226588" y="2712363"/>
            <a:ext cx="6175177" cy="6784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Collecting a large and diverse dataset of images representing different types of trash is crucial for model training.</a:t>
            </a:r>
            <a:endParaRPr lang="zh-CN" altLang="en-US" sz="1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2" name="圆角矩形"/>
          <p:cNvSpPr>
            <a:spLocks/>
          </p:cNvSpPr>
          <p:nvPr/>
        </p:nvSpPr>
        <p:spPr>
          <a:xfrm rot="0">
            <a:off x="1275932" y="4280416"/>
            <a:ext cx="742236" cy="22859"/>
          </a:xfrm>
          <a:prstGeom prst="roundRect">
            <a:avLst>
              <a:gd name="adj" fmla="val 389625"/>
            </a:avLst>
          </a:prstGeom>
          <a:solidFill>
            <a:srgbClr val="971B55"/>
          </a:solidFill>
          <a:ln w="12700" cmpd="sng" cap="flat">
            <a:noFill/>
            <a:prstDash val="solid"/>
            <a:miter/>
          </a:ln>
        </p:spPr>
      </p:sp>
      <p:sp>
        <p:nvSpPr>
          <p:cNvPr id="73" name="圆角矩形"/>
          <p:cNvSpPr>
            <a:spLocks/>
          </p:cNvSpPr>
          <p:nvPr/>
        </p:nvSpPr>
        <p:spPr>
          <a:xfrm rot="0">
            <a:off x="821710" y="4053364"/>
            <a:ext cx="477083" cy="47708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74" name="矩形"/>
          <p:cNvSpPr>
            <a:spLocks/>
          </p:cNvSpPr>
          <p:nvPr/>
        </p:nvSpPr>
        <p:spPr>
          <a:xfrm rot="0">
            <a:off x="973156" y="4142184"/>
            <a:ext cx="174068" cy="2994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50" b="1" i="0" u="none" strike="noStrike" kern="0" cap="none" spc="-71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2</a:t>
            </a:r>
            <a:endParaRPr lang="zh-CN" altLang="en-US" sz="23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5" name="矩形"/>
          <p:cNvSpPr>
            <a:spLocks/>
          </p:cNvSpPr>
          <p:nvPr/>
        </p:nvSpPr>
        <p:spPr>
          <a:xfrm rot="0">
            <a:off x="2226588" y="4026932"/>
            <a:ext cx="2494836" cy="3117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1" i="0" u="none" strike="noStrike" kern="0" cap="none" spc="-59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Data Augmentation</a:t>
            </a:r>
            <a:endParaRPr lang="zh-CN" altLang="en-US" sz="19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6" name="矩形"/>
          <p:cNvSpPr>
            <a:spLocks/>
          </p:cNvSpPr>
          <p:nvPr/>
        </p:nvSpPr>
        <p:spPr>
          <a:xfrm rot="0">
            <a:off x="2226588" y="4465796"/>
            <a:ext cx="6175177" cy="6784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Enhancing the dataset by applying transformations such as rotation, scaling, and flipping can improve model robustness.</a:t>
            </a:r>
            <a:endParaRPr lang="zh-CN" altLang="en-US" sz="1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7" name="圆角矩形"/>
          <p:cNvSpPr>
            <a:spLocks/>
          </p:cNvSpPr>
          <p:nvPr/>
        </p:nvSpPr>
        <p:spPr>
          <a:xfrm rot="0">
            <a:off x="1275932" y="6033849"/>
            <a:ext cx="742236" cy="22859"/>
          </a:xfrm>
          <a:prstGeom prst="roundRect">
            <a:avLst>
              <a:gd name="adj" fmla="val 389625"/>
            </a:avLst>
          </a:prstGeom>
          <a:solidFill>
            <a:srgbClr val="971B55"/>
          </a:solidFill>
          <a:ln w="12700" cmpd="sng" cap="flat">
            <a:noFill/>
            <a:prstDash val="solid"/>
            <a:miter/>
          </a:ln>
        </p:spPr>
      </p:sp>
      <p:sp>
        <p:nvSpPr>
          <p:cNvPr id="78" name="圆角矩形"/>
          <p:cNvSpPr>
            <a:spLocks/>
          </p:cNvSpPr>
          <p:nvPr/>
        </p:nvSpPr>
        <p:spPr>
          <a:xfrm rot="0">
            <a:off x="821710" y="5806797"/>
            <a:ext cx="477083" cy="477082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79" name="矩形"/>
          <p:cNvSpPr>
            <a:spLocks/>
          </p:cNvSpPr>
          <p:nvPr/>
        </p:nvSpPr>
        <p:spPr>
          <a:xfrm rot="0">
            <a:off x="974942" y="5895618"/>
            <a:ext cx="170497" cy="2994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50" b="1" i="0" u="none" strike="noStrike" kern="0" cap="none" spc="-71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3</a:t>
            </a:r>
            <a:endParaRPr lang="zh-CN" altLang="en-US" sz="23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80" name="矩形"/>
          <p:cNvSpPr>
            <a:spLocks/>
          </p:cNvSpPr>
          <p:nvPr/>
        </p:nvSpPr>
        <p:spPr>
          <a:xfrm rot="0">
            <a:off x="2226588" y="5780365"/>
            <a:ext cx="2674382" cy="3117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1" i="0" u="none" strike="noStrike" kern="0" cap="none" spc="-59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Labeling and Annotation</a:t>
            </a:r>
            <a:endParaRPr lang="zh-CN" altLang="en-US" sz="19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81" name="矩形"/>
          <p:cNvSpPr>
            <a:spLocks/>
          </p:cNvSpPr>
          <p:nvPr/>
        </p:nvSpPr>
        <p:spPr>
          <a:xfrm rot="0">
            <a:off x="2226588" y="6219230"/>
            <a:ext cx="6175177" cy="6784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Accurately labeling each image with the corresponding trash category is essential for supervised learning.</a:t>
            </a:r>
            <a:endParaRPr lang="zh-CN" altLang="en-US" sz="1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79411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9" name="矩形"/>
          <p:cNvSpPr>
            <a:spLocks/>
          </p:cNvSpPr>
          <p:nvPr/>
        </p:nvSpPr>
        <p:spPr>
          <a:xfrm rot="0">
            <a:off x="6324124" y="895231"/>
            <a:ext cx="7468552" cy="14080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Convolutional Neural Network (CNN) Architecture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0" name="圆角矩形"/>
          <p:cNvSpPr>
            <a:spLocks/>
          </p:cNvSpPr>
          <p:nvPr/>
        </p:nvSpPr>
        <p:spPr>
          <a:xfrm rot="0">
            <a:off x="6324124" y="2662238"/>
            <a:ext cx="7468552" cy="4672132"/>
          </a:xfrm>
          <a:prstGeom prst="roundRect">
            <a:avLst>
              <a:gd name="adj" fmla="val 2152"/>
            </a:avLst>
          </a:prstGeom>
          <a:noFill/>
          <a:ln w="7620" cmpd="sng" cap="flat">
            <a:solidFill>
              <a:srgbClr val="FFFFFF">
                <a:alpha val="24000"/>
              </a:srgbClr>
            </a:solidFill>
            <a:prstDash val="solid"/>
            <a:round/>
          </a:ln>
        </p:spPr>
      </p:sp>
      <p:sp>
        <p:nvSpPr>
          <p:cNvPr id="91" name="矩形"/>
          <p:cNvSpPr>
            <a:spLocks/>
          </p:cNvSpPr>
          <p:nvPr/>
        </p:nvSpPr>
        <p:spPr>
          <a:xfrm rot="0">
            <a:off x="6331744" y="2669856"/>
            <a:ext cx="7453311" cy="685443"/>
          </a:xfrm>
          <a:prstGeom prst="rect"/>
          <a:solidFill>
            <a:srgbClr val="FFFFFF">
              <a:alpha val="4000"/>
            </a:srgbClr>
          </a:solidFill>
          <a:ln w="12700" cmpd="sng" cap="flat">
            <a:noFill/>
            <a:prstDash val="solid"/>
            <a:miter/>
          </a:ln>
        </p:spPr>
      </p:sp>
      <p:sp>
        <p:nvSpPr>
          <p:cNvPr id="92" name="矩形"/>
          <p:cNvSpPr>
            <a:spLocks/>
          </p:cNvSpPr>
          <p:nvPr/>
        </p:nvSpPr>
        <p:spPr>
          <a:xfrm rot="0">
            <a:off x="6571058" y="2821067"/>
            <a:ext cx="3244214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Layer Type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3" name="矩形"/>
          <p:cNvSpPr>
            <a:spLocks/>
          </p:cNvSpPr>
          <p:nvPr/>
        </p:nvSpPr>
        <p:spPr>
          <a:xfrm rot="0">
            <a:off x="10301526" y="2821067"/>
            <a:ext cx="3244215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Function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4" name="矩形"/>
          <p:cNvSpPr>
            <a:spLocks/>
          </p:cNvSpPr>
          <p:nvPr/>
        </p:nvSpPr>
        <p:spPr>
          <a:xfrm rot="0">
            <a:off x="6331744" y="3355300"/>
            <a:ext cx="7453311" cy="1068467"/>
          </a:xfrm>
          <a:prstGeom prst="rect"/>
          <a:solidFill>
            <a:srgbClr val="000000">
              <a:alpha val="4000"/>
            </a:srgbClr>
          </a:solidFill>
          <a:ln w="12700" cmpd="sng" cap="flat">
            <a:noFill/>
            <a:prstDash val="solid"/>
            <a:miter/>
          </a:ln>
        </p:spPr>
      </p:sp>
      <p:sp>
        <p:nvSpPr>
          <p:cNvPr id="95" name="矩形"/>
          <p:cNvSpPr>
            <a:spLocks/>
          </p:cNvSpPr>
          <p:nvPr/>
        </p:nvSpPr>
        <p:spPr>
          <a:xfrm rot="0">
            <a:off x="6571058" y="3506510"/>
            <a:ext cx="3244214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Convolutional Layer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6" name="矩形"/>
          <p:cNvSpPr>
            <a:spLocks/>
          </p:cNvSpPr>
          <p:nvPr/>
        </p:nvSpPr>
        <p:spPr>
          <a:xfrm rot="0">
            <a:off x="10301526" y="3506510"/>
            <a:ext cx="3244215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Extract features from the input image using kernels.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7" name="矩形"/>
          <p:cNvSpPr>
            <a:spLocks/>
          </p:cNvSpPr>
          <p:nvPr/>
        </p:nvSpPr>
        <p:spPr>
          <a:xfrm rot="0">
            <a:off x="6331744" y="4423767"/>
            <a:ext cx="7453311" cy="1451491"/>
          </a:xfrm>
          <a:prstGeom prst="rect"/>
          <a:solidFill>
            <a:srgbClr val="FFFFFF">
              <a:alpha val="4000"/>
            </a:srgbClr>
          </a:solidFill>
          <a:ln w="12700" cmpd="sng" cap="flat">
            <a:noFill/>
            <a:prstDash val="solid"/>
            <a:miter/>
          </a:ln>
        </p:spPr>
      </p:sp>
      <p:sp>
        <p:nvSpPr>
          <p:cNvPr id="98" name="矩形"/>
          <p:cNvSpPr>
            <a:spLocks/>
          </p:cNvSpPr>
          <p:nvPr/>
        </p:nvSpPr>
        <p:spPr>
          <a:xfrm rot="0">
            <a:off x="6571058" y="4574977"/>
            <a:ext cx="3244214" cy="38302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Pooling Layer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9" name="矩形"/>
          <p:cNvSpPr>
            <a:spLocks/>
          </p:cNvSpPr>
          <p:nvPr/>
        </p:nvSpPr>
        <p:spPr>
          <a:xfrm rot="0">
            <a:off x="10301526" y="4574977"/>
            <a:ext cx="3244215" cy="11490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Reduce the dimensionality of the feature maps and prevent overfitting.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00" name="矩形"/>
          <p:cNvSpPr>
            <a:spLocks/>
          </p:cNvSpPr>
          <p:nvPr/>
        </p:nvSpPr>
        <p:spPr>
          <a:xfrm rot="0">
            <a:off x="6331744" y="5875258"/>
            <a:ext cx="7453311" cy="1451491"/>
          </a:xfrm>
          <a:prstGeom prst="rect"/>
          <a:solidFill>
            <a:srgbClr val="000000">
              <a:alpha val="4000"/>
            </a:srgbClr>
          </a:solidFill>
          <a:ln w="12700" cmpd="sng" cap="flat">
            <a:noFill/>
            <a:prstDash val="solid"/>
            <a:miter/>
          </a:ln>
        </p:spPr>
      </p:sp>
      <p:sp>
        <p:nvSpPr>
          <p:cNvPr id="101" name="矩形"/>
          <p:cNvSpPr>
            <a:spLocks/>
          </p:cNvSpPr>
          <p:nvPr/>
        </p:nvSpPr>
        <p:spPr>
          <a:xfrm rot="0">
            <a:off x="6571058" y="6026467"/>
            <a:ext cx="3244214" cy="38302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Fully Connected Layer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02" name="矩形"/>
          <p:cNvSpPr>
            <a:spLocks/>
          </p:cNvSpPr>
          <p:nvPr/>
        </p:nvSpPr>
        <p:spPr>
          <a:xfrm rot="0">
            <a:off x="10301526" y="6026467"/>
            <a:ext cx="3244215" cy="11490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Combine features from different layers and make a final prediction.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7919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0" name="矩形"/>
          <p:cNvSpPr>
            <a:spLocks/>
          </p:cNvSpPr>
          <p:nvPr/>
        </p:nvSpPr>
        <p:spPr>
          <a:xfrm rot="0">
            <a:off x="780693" y="614720"/>
            <a:ext cx="7582614" cy="131206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100" b="1" i="0" u="none" strike="noStrike" kern="0" cap="none" spc="-124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Processing with Python Imaging Library (PIL)</a:t>
            </a:r>
            <a:endParaRPr lang="zh-CN" altLang="en-US" sz="41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11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80693" y="2261354"/>
            <a:ext cx="1115258" cy="178450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2" name="矩形"/>
          <p:cNvSpPr>
            <a:spLocks/>
          </p:cNvSpPr>
          <p:nvPr/>
        </p:nvSpPr>
        <p:spPr>
          <a:xfrm rot="0">
            <a:off x="2230517" y="2484358"/>
            <a:ext cx="2624257" cy="3280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-62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Loading</a:t>
            </a:r>
            <a:endParaRPr lang="zh-CN" altLang="en-US" sz="20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 rot="0">
            <a:off x="2230517" y="2946202"/>
            <a:ext cx="6132789" cy="7138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PIL provides functions to load images from various file formats.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14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780693" y="4045863"/>
            <a:ext cx="1115258" cy="178450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5" name="矩形"/>
          <p:cNvSpPr>
            <a:spLocks/>
          </p:cNvSpPr>
          <p:nvPr/>
        </p:nvSpPr>
        <p:spPr>
          <a:xfrm rot="0">
            <a:off x="2230517" y="4268867"/>
            <a:ext cx="2624257" cy="3280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-62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Resizing</a:t>
            </a:r>
            <a:endParaRPr lang="zh-CN" altLang="en-US" sz="20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16" name="矩形"/>
          <p:cNvSpPr>
            <a:spLocks/>
          </p:cNvSpPr>
          <p:nvPr/>
        </p:nvSpPr>
        <p:spPr>
          <a:xfrm rot="0">
            <a:off x="2230517" y="4730710"/>
            <a:ext cx="6132789" cy="7138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Resizing images to a consistent size is important for model training.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17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780693" y="5830371"/>
            <a:ext cx="1115258" cy="178450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8" name="矩形"/>
          <p:cNvSpPr>
            <a:spLocks/>
          </p:cNvSpPr>
          <p:nvPr/>
        </p:nvSpPr>
        <p:spPr>
          <a:xfrm rot="0">
            <a:off x="2230517" y="6053376"/>
            <a:ext cx="2624257" cy="32801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-62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Image Conversion</a:t>
            </a:r>
            <a:endParaRPr lang="zh-CN" altLang="en-US" sz="20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19" name="矩形"/>
          <p:cNvSpPr>
            <a:spLocks/>
          </p:cNvSpPr>
          <p:nvPr/>
        </p:nvSpPr>
        <p:spPr>
          <a:xfrm rot="0">
            <a:off x="2230517" y="6515219"/>
            <a:ext cx="6132789" cy="7138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PIL allows for conversion between different image formats and color spaces.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75672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7" name="矩形"/>
          <p:cNvSpPr>
            <a:spLocks/>
          </p:cNvSpPr>
          <p:nvPr/>
        </p:nvSpPr>
        <p:spPr>
          <a:xfrm rot="0">
            <a:off x="704017" y="579001"/>
            <a:ext cx="7180540" cy="59174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700" b="1" i="0" u="none" strike="noStrike" kern="0" cap="none" spc="-112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Numerical Operations with NumPy</a:t>
            </a:r>
            <a:endParaRPr lang="zh-CN" altLang="en-US" sz="37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28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04017" y="1472446"/>
            <a:ext cx="502919" cy="50291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9" name="矩形"/>
          <p:cNvSpPr>
            <a:spLocks/>
          </p:cNvSpPr>
          <p:nvPr/>
        </p:nvSpPr>
        <p:spPr>
          <a:xfrm rot="0">
            <a:off x="704017" y="2176463"/>
            <a:ext cx="2366605" cy="29587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-56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Array Representation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30" name="矩形"/>
          <p:cNvSpPr>
            <a:spLocks/>
          </p:cNvSpPr>
          <p:nvPr/>
        </p:nvSpPr>
        <p:spPr>
          <a:xfrm rot="0">
            <a:off x="704017" y="2592943"/>
            <a:ext cx="7735967" cy="6438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NumPy allows for efficient storage and manipulation of image data as multi-dimensional arrays.</a:t>
            </a:r>
            <a:endParaRPr lang="zh-CN" altLang="en-US" sz="15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3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704017" y="3840242"/>
            <a:ext cx="502919" cy="50292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2" name="矩形"/>
          <p:cNvSpPr>
            <a:spLocks/>
          </p:cNvSpPr>
          <p:nvPr/>
        </p:nvSpPr>
        <p:spPr>
          <a:xfrm rot="0">
            <a:off x="704017" y="4544258"/>
            <a:ext cx="2366605" cy="29586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-56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Matrix Operations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33" name="矩形"/>
          <p:cNvSpPr>
            <a:spLocks/>
          </p:cNvSpPr>
          <p:nvPr/>
        </p:nvSpPr>
        <p:spPr>
          <a:xfrm rot="0">
            <a:off x="704017" y="4960739"/>
            <a:ext cx="7735967" cy="6438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NumPy provides a wide range of mathematical functions for performing operations on arrays.</a:t>
            </a:r>
            <a:endParaRPr lang="zh-CN" altLang="en-US" sz="15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34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704017" y="6208038"/>
            <a:ext cx="502919" cy="50291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5" name="矩形"/>
          <p:cNvSpPr>
            <a:spLocks/>
          </p:cNvSpPr>
          <p:nvPr/>
        </p:nvSpPr>
        <p:spPr>
          <a:xfrm rot="0">
            <a:off x="704017" y="6912053"/>
            <a:ext cx="2366605" cy="29586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-56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Vectorization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36" name="矩形"/>
          <p:cNvSpPr>
            <a:spLocks/>
          </p:cNvSpPr>
          <p:nvPr/>
        </p:nvSpPr>
        <p:spPr>
          <a:xfrm rot="0">
            <a:off x="704017" y="7328535"/>
            <a:ext cx="7735967" cy="32194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Vectorized operations significantly improve the efficiency of image processing tasks.</a:t>
            </a:r>
            <a:endParaRPr lang="zh-CN" altLang="en-US" sz="15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54710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4" name="矩形"/>
          <p:cNvSpPr>
            <a:spLocks/>
          </p:cNvSpPr>
          <p:nvPr/>
        </p:nvSpPr>
        <p:spPr>
          <a:xfrm rot="0">
            <a:off x="837724" y="830342"/>
            <a:ext cx="7468553" cy="14080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b="1" i="0" u="none" strike="noStrike" kern="0" cap="none" spc="-133" baseline="0">
                <a:solidFill>
                  <a:srgbClr val="FFFFF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Model Training and Optimization</a:t>
            </a: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5" name="圆角矩形"/>
          <p:cNvSpPr>
            <a:spLocks/>
          </p:cNvSpPr>
          <p:nvPr/>
        </p:nvSpPr>
        <p:spPr>
          <a:xfrm rot="0">
            <a:off x="837724" y="2866549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46" name="矩形"/>
          <p:cNvSpPr>
            <a:spLocks/>
          </p:cNvSpPr>
          <p:nvPr/>
        </p:nvSpPr>
        <p:spPr>
          <a:xfrm rot="0">
            <a:off x="1044416" y="2966799"/>
            <a:ext cx="125135" cy="337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1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 rot="0">
            <a:off x="1615559" y="2866549"/>
            <a:ext cx="2816185" cy="3519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Backpropagation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8" name="矩形"/>
          <p:cNvSpPr>
            <a:spLocks/>
          </p:cNvSpPr>
          <p:nvPr/>
        </p:nvSpPr>
        <p:spPr>
          <a:xfrm rot="0">
            <a:off x="1615559" y="3362087"/>
            <a:ext cx="2836783" cy="19151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The model learns by adjusting its parameters to minimize the difference between predicted and actual labels.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9" name="圆角矩形"/>
          <p:cNvSpPr>
            <a:spLocks/>
          </p:cNvSpPr>
          <p:nvPr/>
        </p:nvSpPr>
        <p:spPr>
          <a:xfrm rot="0">
            <a:off x="4691658" y="2866549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50" name="矩形"/>
          <p:cNvSpPr>
            <a:spLocks/>
          </p:cNvSpPr>
          <p:nvPr/>
        </p:nvSpPr>
        <p:spPr>
          <a:xfrm rot="0">
            <a:off x="4862632" y="2966799"/>
            <a:ext cx="196572" cy="337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2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51" name="矩形"/>
          <p:cNvSpPr>
            <a:spLocks/>
          </p:cNvSpPr>
          <p:nvPr/>
        </p:nvSpPr>
        <p:spPr>
          <a:xfrm rot="0">
            <a:off x="5469493" y="2866549"/>
            <a:ext cx="2836783" cy="7038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Hyperparameter Tuning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52" name="矩形"/>
          <p:cNvSpPr>
            <a:spLocks/>
          </p:cNvSpPr>
          <p:nvPr/>
        </p:nvSpPr>
        <p:spPr>
          <a:xfrm rot="0">
            <a:off x="5469493" y="3714036"/>
            <a:ext cx="2836783" cy="19151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Optimizing hyperparameters such as learning rate and batch size can improve model performance.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53" name="圆角矩形"/>
          <p:cNvSpPr>
            <a:spLocks/>
          </p:cNvSpPr>
          <p:nvPr/>
        </p:nvSpPr>
        <p:spPr>
          <a:xfrm rot="0">
            <a:off x="837724" y="6137672"/>
            <a:ext cx="538520" cy="538520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 cmpd="sng" cap="flat">
            <a:solidFill>
              <a:srgbClr val="971B55"/>
            </a:solidFill>
            <a:prstDash val="solid"/>
            <a:round/>
          </a:ln>
        </p:spPr>
      </p:sp>
      <p:sp>
        <p:nvSpPr>
          <p:cNvPr id="154" name="矩形"/>
          <p:cNvSpPr>
            <a:spLocks/>
          </p:cNvSpPr>
          <p:nvPr/>
        </p:nvSpPr>
        <p:spPr>
          <a:xfrm rot="0">
            <a:off x="1010722" y="6237923"/>
            <a:ext cx="192523" cy="3378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1" i="0" u="none" strike="noStrike" kern="0" cap="none" spc="-80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3</a:t>
            </a:r>
            <a:endParaRPr lang="zh-CN" altLang="en-US" sz="26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55" name="矩形"/>
          <p:cNvSpPr>
            <a:spLocks/>
          </p:cNvSpPr>
          <p:nvPr/>
        </p:nvSpPr>
        <p:spPr>
          <a:xfrm rot="0">
            <a:off x="1615559" y="6137672"/>
            <a:ext cx="2816185" cy="3519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-67" baseline="0">
                <a:solidFill>
                  <a:srgbClr val="E5E0DF"/>
                </a:solidFill>
                <a:latin typeface="Overpass Bold" pitchFamily="34" charset="0"/>
                <a:ea typeface="Overpass Bold" pitchFamily="34" charset="0"/>
                <a:cs typeface="Overpass Bold" pitchFamily="34" charset="0"/>
              </a:rPr>
              <a:t>Regularization</a:t>
            </a:r>
            <a:endParaRPr lang="zh-CN" altLang="en-US" sz="22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56" name="矩形"/>
          <p:cNvSpPr>
            <a:spLocks/>
          </p:cNvSpPr>
          <p:nvPr/>
        </p:nvSpPr>
        <p:spPr>
          <a:xfrm rot="0">
            <a:off x="1615559" y="6633210"/>
            <a:ext cx="6690716" cy="766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1200" cap="none" spc="0" baseline="0">
                <a:solidFill>
                  <a:srgbClr val="E5E0DF"/>
                </a:solidFill>
                <a:latin typeface="Overpass" pitchFamily="34" charset="0"/>
                <a:ea typeface="Overpass" pitchFamily="34" charset="0"/>
                <a:cs typeface="Overpass" pitchFamily="34" charset="0"/>
              </a:rPr>
              <a:t>Techniques like dropout and weight decay prevent overfitting and improve generalization.</a:t>
            </a:r>
            <a:endParaRPr lang="zh-CN" altLang="en-US" sz="18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3</TotalTime>
  <Application>Yozo_Office</Applicat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subject>PptxGenJS Presentation</dc:subject>
  <dc:creator>PptxGenJS</dc:creator>
  <cp:lastModifiedBy>root</cp:lastModifiedBy>
  <cp:revision>2</cp:revision>
  <dcterms:created xsi:type="dcterms:W3CDTF">2024-11-17T06:23:10Z</dcterms:created>
  <dcterms:modified xsi:type="dcterms:W3CDTF">2024-11-17T15:15:58Z</dcterms:modified>
</cp:coreProperties>
</file>